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78" r:id="rId4"/>
    <p:sldId id="260" r:id="rId5"/>
    <p:sldId id="261" r:id="rId6"/>
    <p:sldId id="263" r:id="rId7"/>
    <p:sldId id="274" r:id="rId8"/>
    <p:sldId id="279" r:id="rId9"/>
    <p:sldId id="281" r:id="rId10"/>
    <p:sldId id="280" r:id="rId11"/>
    <p:sldId id="276" r:id="rId12"/>
    <p:sldId id="277" r:id="rId13"/>
    <p:sldId id="275" r:id="rId14"/>
    <p:sldId id="270" r:id="rId15"/>
    <p:sldId id="273" r:id="rId16"/>
    <p:sldId id="268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94663"/>
  </p:normalViewPr>
  <p:slideViewPr>
    <p:cSldViewPr snapToGrid="0" snapToObjects="1">
      <p:cViewPr varScale="1">
        <p:scale>
          <a:sx n="60" d="100"/>
          <a:sy n="60" d="100"/>
        </p:scale>
        <p:origin x="9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45E4B-A18C-4199-9275-35CBF0E96C33}" type="datetimeFigureOut">
              <a:rPr lang="pt-PT" smtClean="0"/>
              <a:t>03/01/2023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8E68C-B958-44A7-B62D-E8E5551106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1171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3EF83C-CA27-4DD5-9B5E-1AEDBDE02A9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847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0CFB-BA1D-3C46-AE38-66F0A5BC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0054-E746-6544-81FD-9F386069BE22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youtube.com/watch?v=vJPk_-l-Cvw&amp;ab_channel=Jer%C3%B4nimoGrandi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280393"/>
            <a:ext cx="112174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50B400"/>
                </a:solidFill>
                <a:latin typeface="+mj-lt"/>
              </a:rPr>
              <a:t>Final Presentation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Project Conceptualization and Development</a:t>
            </a:r>
            <a:r>
              <a:rPr lang="en-US" sz="3200" b="1" dirty="0">
                <a:highlight>
                  <a:srgbClr val="FFFF00"/>
                </a:highlight>
                <a:latin typeface="+mj-lt"/>
              </a:rPr>
              <a:t> </a:t>
            </a:r>
            <a:endParaRPr lang="en-US" sz="4000" b="1" dirty="0">
              <a:highlight>
                <a:srgbClr val="FFFF00"/>
              </a:highlight>
              <a:latin typeface="+mj-lt"/>
            </a:endParaRP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latin typeface="+mj-lt"/>
              </a:rPr>
              <a:t>Co-located Collaboration using Augmented Reality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Hugo Ferreira</a:t>
            </a:r>
          </a:p>
          <a:p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Practical assignment goal: </a:t>
            </a:r>
            <a:r>
              <a:rPr lang="en-US" sz="2400" dirty="0">
                <a:latin typeface="+mj-lt"/>
              </a:rPr>
              <a:t>Development of an AR application that is capable of co-located collaboration.</a:t>
            </a: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RVA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Be able to win;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Be able to interact with other users;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729FC0-D1C9-A895-6FBD-50567DBA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67" y="2587771"/>
            <a:ext cx="7377784" cy="333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0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Architecture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ACD6F2-6B4E-0DF4-37DB-7BAD26A9CBCB}"/>
              </a:ext>
            </a:extLst>
          </p:cNvPr>
          <p:cNvSpPr txBox="1"/>
          <p:nvPr/>
        </p:nvSpPr>
        <p:spPr>
          <a:xfrm>
            <a:off x="582930" y="1685925"/>
            <a:ext cx="2493645" cy="1477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AbstractNetworkObject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Responsible</a:t>
            </a:r>
            <a:r>
              <a:rPr lang="pt-PT" dirty="0"/>
              <a:t> for </a:t>
            </a:r>
            <a:r>
              <a:rPr lang="pt-PT" dirty="0" err="1"/>
              <a:t>all</a:t>
            </a:r>
            <a:r>
              <a:rPr lang="pt-PT" dirty="0"/>
              <a:t> network </a:t>
            </a:r>
            <a:r>
              <a:rPr lang="pt-PT" dirty="0" err="1"/>
              <a:t>objects</a:t>
            </a:r>
            <a:r>
              <a:rPr lang="pt-PT" dirty="0"/>
              <a:t> to </a:t>
            </a:r>
            <a:r>
              <a:rPr lang="pt-PT" dirty="0" err="1"/>
              <a:t>spawn</a:t>
            </a:r>
            <a:r>
              <a:rPr lang="pt-PT" dirty="0"/>
              <a:t> </a:t>
            </a:r>
            <a:r>
              <a:rPr lang="pt-PT" dirty="0" err="1"/>
              <a:t>themselves</a:t>
            </a:r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4F1E43D-AD59-6272-9B2F-3AF0F50FBD4F}"/>
              </a:ext>
            </a:extLst>
          </p:cNvPr>
          <p:cNvSpPr txBox="1"/>
          <p:nvPr/>
        </p:nvSpPr>
        <p:spPr>
          <a:xfrm>
            <a:off x="4859178" y="1682129"/>
            <a:ext cx="2575560" cy="175432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AbstractOwnershipAction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Responsible</a:t>
            </a:r>
            <a:r>
              <a:rPr lang="pt-PT" dirty="0"/>
              <a:t> for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operations</a:t>
            </a:r>
            <a:r>
              <a:rPr lang="pt-PT" dirty="0"/>
              <a:t> to </a:t>
            </a:r>
            <a:r>
              <a:rPr lang="pt-PT" dirty="0" err="1"/>
              <a:t>change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ownership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object</a:t>
            </a:r>
            <a:endParaRPr lang="pt-PT" dirty="0"/>
          </a:p>
          <a:p>
            <a:r>
              <a:rPr lang="pt-PT" dirty="0"/>
              <a:t>(</a:t>
            </a:r>
            <a:r>
              <a:rPr lang="pt-PT" dirty="0" err="1"/>
              <a:t>ServerRpcs</a:t>
            </a:r>
            <a:r>
              <a:rPr lang="pt-PT" dirty="0"/>
              <a:t>)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60FE1EDA-AE9B-4344-5B72-4A6D03AF1B39}"/>
              </a:ext>
            </a:extLst>
          </p:cNvPr>
          <p:cNvCxnSpPr>
            <a:cxnSpLocks/>
          </p:cNvCxnSpPr>
          <p:nvPr/>
        </p:nvCxnSpPr>
        <p:spPr>
          <a:xfrm>
            <a:off x="3076575" y="2439353"/>
            <a:ext cx="1782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56BD198B-481F-AD2B-3EF2-6E2ABF61EAC1}"/>
              </a:ext>
            </a:extLst>
          </p:cNvPr>
          <p:cNvSpPr txBox="1"/>
          <p:nvPr/>
        </p:nvSpPr>
        <p:spPr>
          <a:xfrm>
            <a:off x="477839" y="4400253"/>
            <a:ext cx="2493645" cy="1477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LobbyManager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Responsible</a:t>
            </a:r>
            <a:r>
              <a:rPr lang="pt-PT" dirty="0"/>
              <a:t> for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scene</a:t>
            </a:r>
            <a:r>
              <a:rPr lang="pt-PT" dirty="0"/>
              <a:t> </a:t>
            </a:r>
            <a:r>
              <a:rPr lang="pt-PT" dirty="0" err="1"/>
              <a:t>transitions</a:t>
            </a:r>
            <a:r>
              <a:rPr lang="pt-PT" dirty="0"/>
              <a:t> (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level</a:t>
            </a:r>
            <a:r>
              <a:rPr lang="pt-PT" dirty="0"/>
              <a:t>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7BBCDBB-2F3D-071D-643A-F4F549D6F9FB}"/>
              </a:ext>
            </a:extLst>
          </p:cNvPr>
          <p:cNvSpPr txBox="1"/>
          <p:nvPr/>
        </p:nvSpPr>
        <p:spPr>
          <a:xfrm>
            <a:off x="5020627" y="4400252"/>
            <a:ext cx="2493645" cy="1477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GameMode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Responsible</a:t>
            </a:r>
            <a:r>
              <a:rPr lang="pt-PT" dirty="0"/>
              <a:t> for </a:t>
            </a:r>
            <a:r>
              <a:rPr lang="pt-PT" dirty="0" err="1"/>
              <a:t>all</a:t>
            </a:r>
            <a:r>
              <a:rPr lang="pt-PT" dirty="0"/>
              <a:t> game </a:t>
            </a:r>
            <a:r>
              <a:rPr lang="pt-PT" dirty="0" err="1"/>
              <a:t>related</a:t>
            </a:r>
            <a:r>
              <a:rPr lang="pt-PT" dirty="0"/>
              <a:t> </a:t>
            </a:r>
            <a:r>
              <a:rPr lang="pt-PT" dirty="0" err="1"/>
              <a:t>logic</a:t>
            </a:r>
            <a:r>
              <a:rPr lang="pt-PT" dirty="0"/>
              <a:t> </a:t>
            </a:r>
            <a:r>
              <a:rPr lang="pt-PT" dirty="0" err="1"/>
              <a:t>like</a:t>
            </a:r>
            <a:r>
              <a:rPr lang="pt-PT" dirty="0"/>
              <a:t> </a:t>
            </a:r>
            <a:r>
              <a:rPr lang="pt-PT" dirty="0" err="1"/>
              <a:t>deciding</a:t>
            </a:r>
            <a:r>
              <a:rPr lang="pt-PT" dirty="0"/>
              <a:t> </a:t>
            </a:r>
            <a:r>
              <a:rPr lang="pt-PT" dirty="0" err="1"/>
              <a:t>who</a:t>
            </a:r>
            <a:r>
              <a:rPr lang="pt-PT" dirty="0"/>
              <a:t> </a:t>
            </a:r>
            <a:r>
              <a:rPr lang="pt-PT" dirty="0" err="1"/>
              <a:t>wins</a:t>
            </a:r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5850FC-1C13-DE53-E3A0-4D66632C2BCD}"/>
              </a:ext>
            </a:extLst>
          </p:cNvPr>
          <p:cNvSpPr txBox="1"/>
          <p:nvPr/>
        </p:nvSpPr>
        <p:spPr>
          <a:xfrm>
            <a:off x="8891198" y="4422487"/>
            <a:ext cx="2493645" cy="14773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PT" dirty="0" err="1"/>
              <a:t>GameManager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Informs</a:t>
            </a:r>
            <a:r>
              <a:rPr lang="pt-PT" dirty="0"/>
              <a:t> </a:t>
            </a:r>
            <a:r>
              <a:rPr lang="pt-PT" dirty="0" err="1"/>
              <a:t>players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such</a:t>
            </a:r>
            <a:r>
              <a:rPr lang="pt-PT" dirty="0"/>
              <a:t> as </a:t>
            </a:r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game </a:t>
            </a:r>
            <a:r>
              <a:rPr lang="pt-PT" dirty="0" err="1"/>
              <a:t>ends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200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Structure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E0AEFE-B732-1974-60C3-FFD9DBB2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2143579"/>
            <a:ext cx="2025400" cy="113586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B0B834-8691-17CD-B6EF-5800CF0E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" y="4037436"/>
            <a:ext cx="2024982" cy="113586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B55C14-613F-D454-7263-58C7580C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2855460"/>
            <a:ext cx="2704427" cy="1524785"/>
          </a:xfrm>
          <a:prstGeom prst="rect">
            <a:avLst/>
          </a:prstGeom>
        </p:spPr>
      </p:pic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B9502EA2-EBE3-D417-8C8E-3F8CCE8E7A92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2608330" y="2711512"/>
            <a:ext cx="954020" cy="9063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unidirecional 20">
            <a:extLst>
              <a:ext uri="{FF2B5EF4-FFF2-40B4-BE49-F238E27FC236}">
                <a16:creationId xmlns:a16="http://schemas.microsoft.com/office/drawing/2014/main" id="{585E01ED-5B1E-2B4E-B7A5-066EDD99AA4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2607912" y="3617853"/>
            <a:ext cx="954438" cy="9875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7845AC-0E3D-A238-909F-9018B1769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7" t="15623" r="943" b="2211"/>
          <a:stretch/>
        </p:blipFill>
        <p:spPr bwMode="auto">
          <a:xfrm>
            <a:off x="6736060" y="3968633"/>
            <a:ext cx="2474278" cy="11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144536-9CB9-003F-3EE3-9419F71F9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18099" r="900" b="2796"/>
          <a:stretch/>
        </p:blipFill>
        <p:spPr bwMode="auto">
          <a:xfrm>
            <a:off x="6736060" y="2227582"/>
            <a:ext cx="2438200" cy="105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0C4EA8C-F3BF-A38B-5DD0-EEA20FA9EE98}"/>
              </a:ext>
            </a:extLst>
          </p:cNvPr>
          <p:cNvSpPr txBox="1"/>
          <p:nvPr/>
        </p:nvSpPr>
        <p:spPr>
          <a:xfrm>
            <a:off x="582930" y="3337560"/>
            <a:ext cx="202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Server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1E8ED48-5484-8DDD-42D3-416A77765AFC}"/>
              </a:ext>
            </a:extLst>
          </p:cNvPr>
          <p:cNvSpPr txBox="1"/>
          <p:nvPr/>
        </p:nvSpPr>
        <p:spPr>
          <a:xfrm>
            <a:off x="582930" y="5355014"/>
            <a:ext cx="202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Client</a:t>
            </a:r>
            <a:r>
              <a:rPr lang="pt-PT" dirty="0"/>
              <a:t>/</a:t>
            </a:r>
            <a:r>
              <a:rPr lang="pt-PT" dirty="0" err="1"/>
              <a:t>Player</a:t>
            </a:r>
            <a:endParaRPr lang="pt-P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8E9C303-46BF-DCF2-B2A7-A6B893E5E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7" t="11561" r="840" b="2265"/>
          <a:stretch/>
        </p:blipFill>
        <p:spPr bwMode="auto">
          <a:xfrm>
            <a:off x="9564970" y="2187060"/>
            <a:ext cx="2474278" cy="113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C69348B-262A-55F2-1C14-511A4A961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2" t="13752" r="912" b="2943"/>
          <a:stretch/>
        </p:blipFill>
        <p:spPr bwMode="auto">
          <a:xfrm>
            <a:off x="9564970" y="3995454"/>
            <a:ext cx="2474278" cy="10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03E68074-F7AB-3311-B5C5-FD4804D5F801}"/>
              </a:ext>
            </a:extLst>
          </p:cNvPr>
          <p:cNvSpPr txBox="1"/>
          <p:nvPr/>
        </p:nvSpPr>
        <p:spPr>
          <a:xfrm>
            <a:off x="4539076" y="4514284"/>
            <a:ext cx="75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Lobby</a:t>
            </a:r>
          </a:p>
        </p:txBody>
      </p: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ACB99659-527C-C794-E71E-528DA8968FD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266777" y="3617852"/>
            <a:ext cx="4692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176432B-A621-7BF1-A08F-E96884FB16D6}"/>
              </a:ext>
            </a:extLst>
          </p:cNvPr>
          <p:cNvSpPr txBox="1"/>
          <p:nvPr/>
        </p:nvSpPr>
        <p:spPr>
          <a:xfrm>
            <a:off x="7536712" y="3444572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Level</a:t>
            </a:r>
            <a:r>
              <a:rPr lang="pt-PT" dirty="0"/>
              <a:t> 1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0943FA-B6DA-10DA-BBE5-56DED40EFCE7}"/>
              </a:ext>
            </a:extLst>
          </p:cNvPr>
          <p:cNvSpPr txBox="1"/>
          <p:nvPr/>
        </p:nvSpPr>
        <p:spPr>
          <a:xfrm>
            <a:off x="7554751" y="523771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Level</a:t>
            </a:r>
            <a:r>
              <a:rPr lang="pt-PT" dirty="0"/>
              <a:t>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268562C-0E72-8E75-6430-5846E0A61A27}"/>
              </a:ext>
            </a:extLst>
          </p:cNvPr>
          <p:cNvSpPr txBox="1"/>
          <p:nvPr/>
        </p:nvSpPr>
        <p:spPr>
          <a:xfrm>
            <a:off x="10394925" y="3444572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Level</a:t>
            </a:r>
            <a:r>
              <a:rPr lang="pt-PT" dirty="0"/>
              <a:t> 3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975E0C2-031D-2CE1-4FE7-C65E2FAE91BB}"/>
              </a:ext>
            </a:extLst>
          </p:cNvPr>
          <p:cNvSpPr txBox="1"/>
          <p:nvPr/>
        </p:nvSpPr>
        <p:spPr>
          <a:xfrm>
            <a:off x="10412964" y="523771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Level</a:t>
            </a:r>
            <a:r>
              <a:rPr lang="pt-PT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573357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Game Engine: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Unity;</a:t>
            </a:r>
          </a:p>
          <a:p>
            <a:r>
              <a:rPr lang="en-US" sz="2000" dirty="0">
                <a:latin typeface="+mj-lt"/>
              </a:rPr>
              <a:t>Libraries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Vuforia – AR integration;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Lean Touch – Touch controls;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Netcode</a:t>
            </a:r>
            <a:r>
              <a:rPr lang="en-US" sz="2000" dirty="0">
                <a:latin typeface="+mj-lt"/>
              </a:rPr>
              <a:t> for Game Objects – Networking;</a:t>
            </a:r>
          </a:p>
          <a:p>
            <a:r>
              <a:rPr lang="en-US" sz="2000" dirty="0">
                <a:effectLst/>
                <a:latin typeface="+mj-lt"/>
              </a:rPr>
              <a:t>Hardware used: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</a:rPr>
              <a:t>Android Phone;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Webcam;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Tools Used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6EA0C-D7ED-5748-BAB3-CF77215F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97" r="7264"/>
          <a:stretch/>
        </p:blipFill>
        <p:spPr>
          <a:xfrm>
            <a:off x="7105135" y="1284945"/>
            <a:ext cx="4710943" cy="41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1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14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Demo Video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32FFE59C-E385-EF48-A614-BCC0B5E2E542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9FADC3-4506-07FD-A879-F9033B89E363}"/>
              </a:ext>
            </a:extLst>
          </p:cNvPr>
          <p:cNvSpPr txBox="1"/>
          <p:nvPr/>
        </p:nvSpPr>
        <p:spPr>
          <a:xfrm>
            <a:off x="935665" y="2169042"/>
            <a:ext cx="1008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Demos in </a:t>
            </a:r>
            <a:r>
              <a:rPr lang="pt-PT" dirty="0" err="1"/>
              <a:t>the</a:t>
            </a:r>
            <a:r>
              <a:rPr lang="pt-PT" dirty="0"/>
              <a:t> Demos </a:t>
            </a:r>
            <a:r>
              <a:rPr lang="pt-PT"/>
              <a:t>folder</a:t>
            </a:r>
            <a:endParaRPr lang="pt-PT" u="sng"/>
          </a:p>
        </p:txBody>
      </p:sp>
    </p:spTree>
    <p:extLst>
      <p:ext uri="{BB962C8B-B14F-4D97-AF65-F5344CB8AC3E}">
        <p14:creationId xmlns:p14="http://schemas.microsoft.com/office/powerpoint/2010/main" val="3486919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Solid AR Collaborative Experience;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Needed more gamification elements;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Very modular design which facilitated the implementation;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9036723" y="1715832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Expectation vs Reality - Project Objectives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0CB1D865-9373-8646-BB48-8786E0D96A75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</p:spTree>
    <p:extLst>
      <p:ext uri="{BB962C8B-B14F-4D97-AF65-F5344CB8AC3E}">
        <p14:creationId xmlns:p14="http://schemas.microsoft.com/office/powerpoint/2010/main" val="120250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Networking was only difficult when scene switching was needed;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Experiments with showing a line to where the player is looking;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Errors on the android client were difficult to solve because the error wasn’t shown in the server;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Main difficulties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32FFE59C-E385-EF48-A614-BCC0B5E2E542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9B9160-6181-6E87-EDF0-405FE208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560" y="3155284"/>
            <a:ext cx="4071909" cy="229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59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Develop more minigames;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Improve the UI/UX (adding tutorials);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different models for the pieces (Lego pieces, tangram pieces…);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+mj-lt"/>
              </a:rPr>
              <a:t>Better </a:t>
            </a:r>
            <a:r>
              <a:rPr lang="en-US" sz="2000" dirty="0">
                <a:latin typeface="+mj-lt"/>
              </a:rPr>
              <a:t>e</a:t>
            </a:r>
            <a:r>
              <a:rPr lang="en-US" sz="2000">
                <a:latin typeface="+mj-lt"/>
              </a:rPr>
              <a:t>rror </a:t>
            </a:r>
            <a:r>
              <a:rPr lang="en-US" sz="2000" dirty="0">
                <a:latin typeface="+mj-lt"/>
              </a:rPr>
              <a:t>and disconnect handling;</a:t>
            </a:r>
          </a:p>
          <a:p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Future work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A604FF6-4CA6-8A44-A73A-30B622FC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CD825916-4839-7E49-A83E-38652B8275E7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</p:spTree>
    <p:extLst>
      <p:ext uri="{BB962C8B-B14F-4D97-AF65-F5344CB8AC3E}">
        <p14:creationId xmlns:p14="http://schemas.microsoft.com/office/powerpoint/2010/main" val="204746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1519885"/>
            <a:ext cx="11233150" cy="1909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50B400"/>
                </a:solidFill>
              </a:rPr>
              <a:t>Assignment 1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8DB27-5EEC-3A41-9CEF-031A5F021B9C}"/>
              </a:ext>
            </a:extLst>
          </p:cNvPr>
          <p:cNvSpPr/>
          <p:nvPr/>
        </p:nvSpPr>
        <p:spPr>
          <a:xfrm>
            <a:off x="3775285" y="3921825"/>
            <a:ext cx="4638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/>
              <a:t>Project Conceptualization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764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My dissertation: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Collaborative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2022-2023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030" name="Picture 6" descr="Bridging the Gap between Virtual Planning and Reality | CHEManager">
            <a:extLst>
              <a:ext uri="{FF2B5EF4-FFF2-40B4-BE49-F238E27FC236}">
                <a16:creationId xmlns:a16="http://schemas.microsoft.com/office/drawing/2014/main" id="{3677F801-D1BE-7473-36BE-E4D3DBB7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803" y="2592844"/>
            <a:ext cx="4993717" cy="33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2022-2023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10D1294-3C05-8D4B-A0C2-F7E3CC74DC0D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Vision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CDFB604-685B-834B-A30C-B6FD20A10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Seta: Bidirecional 2">
            <a:extLst>
              <a:ext uri="{FF2B5EF4-FFF2-40B4-BE49-F238E27FC236}">
                <a16:creationId xmlns:a16="http://schemas.microsoft.com/office/drawing/2014/main" id="{55C5B982-0B34-6CAA-B9FA-E71322F41314}"/>
              </a:ext>
            </a:extLst>
          </p:cNvPr>
          <p:cNvSpPr/>
          <p:nvPr/>
        </p:nvSpPr>
        <p:spPr>
          <a:xfrm>
            <a:off x="3484772" y="4740451"/>
            <a:ext cx="1499505" cy="2870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Seta: Bidirecional 3">
            <a:extLst>
              <a:ext uri="{FF2B5EF4-FFF2-40B4-BE49-F238E27FC236}">
                <a16:creationId xmlns:a16="http://schemas.microsoft.com/office/drawing/2014/main" id="{75D9B936-8D0E-A892-8E38-F2891275266E}"/>
              </a:ext>
            </a:extLst>
          </p:cNvPr>
          <p:cNvSpPr/>
          <p:nvPr/>
        </p:nvSpPr>
        <p:spPr>
          <a:xfrm>
            <a:off x="6848206" y="4731550"/>
            <a:ext cx="1499505" cy="2870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4AD5C-FB3C-B505-C68A-0392B82C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84" y="3970102"/>
            <a:ext cx="2431758" cy="16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8AE3DF1-DEE3-3193-73C4-09635DFCAB29}"/>
              </a:ext>
            </a:extLst>
          </p:cNvPr>
          <p:cNvSpPr/>
          <p:nvPr/>
        </p:nvSpPr>
        <p:spPr>
          <a:xfrm>
            <a:off x="1053015" y="3986675"/>
            <a:ext cx="2243078" cy="1827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C1532A-BA94-C2B8-5287-6528777C9A99}"/>
              </a:ext>
            </a:extLst>
          </p:cNvPr>
          <p:cNvSpPr txBox="1"/>
          <p:nvPr/>
        </p:nvSpPr>
        <p:spPr>
          <a:xfrm>
            <a:off x="1053015" y="5507692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Local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BC84B-EB8D-F6E5-6A79-DD84818A4F15}"/>
              </a:ext>
            </a:extLst>
          </p:cNvPr>
          <p:cNvSpPr txBox="1"/>
          <p:nvPr/>
        </p:nvSpPr>
        <p:spPr>
          <a:xfrm>
            <a:off x="1049798" y="3607694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Augmented</a:t>
            </a:r>
            <a:r>
              <a:rPr lang="pt-PT" dirty="0"/>
              <a:t> </a:t>
            </a:r>
            <a:r>
              <a:rPr lang="pt-PT" dirty="0" err="1"/>
              <a:t>Reality</a:t>
            </a:r>
            <a:endParaRPr lang="pt-PT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DE33C4-95C5-A318-1231-C12A78DE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12" y="3944768"/>
            <a:ext cx="2431758" cy="16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BB24E95-0675-D8DD-DFD4-065CED05FE44}"/>
              </a:ext>
            </a:extLst>
          </p:cNvPr>
          <p:cNvSpPr/>
          <p:nvPr/>
        </p:nvSpPr>
        <p:spPr>
          <a:xfrm>
            <a:off x="8449843" y="3961341"/>
            <a:ext cx="2243078" cy="1827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F4C14D1-240D-2B45-7E19-67C9F1D4F798}"/>
              </a:ext>
            </a:extLst>
          </p:cNvPr>
          <p:cNvSpPr txBox="1"/>
          <p:nvPr/>
        </p:nvSpPr>
        <p:spPr>
          <a:xfrm>
            <a:off x="8449843" y="5482358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Local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07C5B62-663C-3371-BC3F-7A4D011C6EE2}"/>
              </a:ext>
            </a:extLst>
          </p:cNvPr>
          <p:cNvSpPr txBox="1"/>
          <p:nvPr/>
        </p:nvSpPr>
        <p:spPr>
          <a:xfrm>
            <a:off x="8446626" y="3582360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Augmented</a:t>
            </a:r>
            <a:r>
              <a:rPr lang="pt-PT" dirty="0"/>
              <a:t> </a:t>
            </a:r>
            <a:r>
              <a:rPr lang="pt-PT" dirty="0" err="1"/>
              <a:t>Reality</a:t>
            </a:r>
            <a:endParaRPr lang="pt-PT" dirty="0"/>
          </a:p>
        </p:txBody>
      </p:sp>
      <p:pic>
        <p:nvPicPr>
          <p:cNvPr id="1028" name="Picture 4" descr="3d, cube, move, transform, xyz icon - Download on Iconfinder">
            <a:extLst>
              <a:ext uri="{FF2B5EF4-FFF2-40B4-BE49-F238E27FC236}">
                <a16:creationId xmlns:a16="http://schemas.microsoft.com/office/drawing/2014/main" id="{6C74D576-8A93-4177-7515-51A0A54B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21" y="3961341"/>
            <a:ext cx="1698494" cy="169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23856AF-D1FF-5662-7D02-DCE9280AC739}"/>
              </a:ext>
            </a:extLst>
          </p:cNvPr>
          <p:cNvSpPr txBox="1"/>
          <p:nvPr/>
        </p:nvSpPr>
        <p:spPr>
          <a:xfrm>
            <a:off x="4751429" y="5507692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Shared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pt-PT" dirty="0"/>
          </a:p>
        </p:txBody>
      </p:sp>
      <p:pic>
        <p:nvPicPr>
          <p:cNvPr id="2" name="Picture 2" descr="Cubes in stack with shadow - Free shapes icons">
            <a:extLst>
              <a:ext uri="{FF2B5EF4-FFF2-40B4-BE49-F238E27FC236}">
                <a16:creationId xmlns:a16="http://schemas.microsoft.com/office/drawing/2014/main" id="{CDAB96A9-888C-0B0A-A1B8-1620FC66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20" y="1432062"/>
            <a:ext cx="1248262" cy="12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D087AE56-51BF-AB97-4391-C3191B53D424}"/>
              </a:ext>
            </a:extLst>
          </p:cNvPr>
          <p:cNvSpPr/>
          <p:nvPr/>
        </p:nvSpPr>
        <p:spPr>
          <a:xfrm rot="16200000">
            <a:off x="5504065" y="3315269"/>
            <a:ext cx="731372" cy="39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9E9B87F-765D-C8F5-05FD-ECE32648B540}"/>
              </a:ext>
            </a:extLst>
          </p:cNvPr>
          <p:cNvSpPr txBox="1"/>
          <p:nvPr/>
        </p:nvSpPr>
        <p:spPr>
          <a:xfrm>
            <a:off x="4751429" y="2680324"/>
            <a:ext cx="224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Objective</a:t>
            </a:r>
            <a:r>
              <a:rPr lang="pt-PT" dirty="0"/>
              <a:t> </a:t>
            </a:r>
            <a:r>
              <a:rPr lang="pt-PT" dirty="0" err="1"/>
              <a:t>Structure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435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AR Collaborative experience;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2022-2023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28" r="26337"/>
          <a:stretch/>
        </p:blipFill>
        <p:spPr>
          <a:xfrm>
            <a:off x="9125878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4" name="design-and-assessment-of-a-collaborative-3d-interaction-technique-for-handheld-augmented-reality_Trim_Trim">
            <a:hlinkClick r:id="" action="ppaction://media"/>
            <a:extLst>
              <a:ext uri="{FF2B5EF4-FFF2-40B4-BE49-F238E27FC236}">
                <a16:creationId xmlns:a16="http://schemas.microsoft.com/office/drawing/2014/main" id="{886D6393-9035-9681-310E-7F65849E9A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8418" y="3029628"/>
            <a:ext cx="4975409" cy="27964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921E021-72C9-8F2A-8984-A05614AA0376}"/>
              </a:ext>
            </a:extLst>
          </p:cNvPr>
          <p:cNvSpPr txBox="1"/>
          <p:nvPr/>
        </p:nvSpPr>
        <p:spPr>
          <a:xfrm>
            <a:off x="477839" y="5812880"/>
            <a:ext cx="60552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Excerto de </a:t>
            </a:r>
            <a:r>
              <a:rPr lang="pt-PT" sz="1100" dirty="0">
                <a:hlinkClick r:id="rId7"/>
              </a:rPr>
              <a:t>https://www.youtube.com/watch?v=vJPk_-l-Cvw&amp;ab_channel=Jer%C3%B4nimoGrandi</a:t>
            </a:r>
            <a:endParaRPr lang="pt-PT" sz="1100" dirty="0"/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How should the network communication work (position, rotation, ownership);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Give ownership of a piece to a user;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Do not allow users to move pieces outside of the play zone;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2022-2023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F51C8-3461-9848-83B2-359B5540E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75" r="29450"/>
          <a:stretch/>
        </p:blipFill>
        <p:spPr>
          <a:xfrm>
            <a:off x="8515350" y="1269581"/>
            <a:ext cx="3178667" cy="4467103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Constrains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EFD2FF8-28A3-CA40-AEC9-B4B8767DC373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1519885"/>
            <a:ext cx="11233150" cy="1909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50B400"/>
                </a:solidFill>
              </a:rPr>
              <a:t>Assignment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258A38-E6DC-E647-B2C0-F0AFCB771CCC}"/>
              </a:ext>
            </a:extLst>
          </p:cNvPr>
          <p:cNvSpPr/>
          <p:nvPr/>
        </p:nvSpPr>
        <p:spPr>
          <a:xfrm>
            <a:off x="3775285" y="3921825"/>
            <a:ext cx="3876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/>
              <a:t>Project Development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1393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Piece Manipulation: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2" name="Record_2023-01-03-02-24-54 - Trim">
            <a:hlinkClick r:id="" action="ppaction://media"/>
            <a:extLst>
              <a:ext uri="{FF2B5EF4-FFF2-40B4-BE49-F238E27FC236}">
                <a16:creationId xmlns:a16="http://schemas.microsoft.com/office/drawing/2014/main" id="{6BE1CF46-C489-53A0-872C-06FE74D06B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839" y="2397547"/>
            <a:ext cx="5021580" cy="2259711"/>
          </a:xfrm>
          <a:prstGeom prst="rect">
            <a:avLst/>
          </a:prstGeom>
        </p:spPr>
      </p:pic>
      <p:pic>
        <p:nvPicPr>
          <p:cNvPr id="4" name="Record_2023-01-03-02-24-11 - Trim">
            <a:hlinkClick r:id="" action="ppaction://media"/>
            <a:extLst>
              <a:ext uri="{FF2B5EF4-FFF2-40B4-BE49-F238E27FC236}">
                <a16:creationId xmlns:a16="http://schemas.microsoft.com/office/drawing/2014/main" id="{5298E101-EBD8-A6D2-18AC-36F2E1A69F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3001" y="2385254"/>
            <a:ext cx="5035237" cy="226585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49E04E-8A13-2F94-2661-AD43091AA514}"/>
              </a:ext>
            </a:extLst>
          </p:cNvPr>
          <p:cNvSpPr txBox="1"/>
          <p:nvPr/>
        </p:nvSpPr>
        <p:spPr>
          <a:xfrm>
            <a:off x="2200945" y="5077035"/>
            <a:ext cx="157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Touch</a:t>
            </a:r>
            <a:r>
              <a:rPr lang="pt-PT" dirty="0"/>
              <a:t> </a:t>
            </a:r>
            <a:r>
              <a:rPr lang="pt-PT" dirty="0" err="1"/>
              <a:t>Controls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4B58DF-0930-84D9-5630-DCFCC0C82B73}"/>
              </a:ext>
            </a:extLst>
          </p:cNvPr>
          <p:cNvSpPr txBox="1"/>
          <p:nvPr/>
        </p:nvSpPr>
        <p:spPr>
          <a:xfrm>
            <a:off x="7496760" y="5077035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Movement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Controls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79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17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Ownership: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Only one person can move a piece at given time;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Every client has to request to own a piece while it moves giving back ownership to the server after;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Differs on which </a:t>
            </a:r>
            <a:r>
              <a:rPr lang="en-US" sz="2000" dirty="0" err="1">
                <a:latin typeface="+mj-lt"/>
              </a:rPr>
              <a:t>GameMode</a:t>
            </a:r>
            <a:r>
              <a:rPr lang="en-US" sz="2000" dirty="0">
                <a:latin typeface="+mj-lt"/>
              </a:rPr>
              <a:t> the level is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Everyone: Everyone can move any piece;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Color: A player can only move the pieces of a certain color;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Prototype Developed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Co-located Collaboration using Augmented Reality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FA3A6CBC-8F09-A948-BC7C-EE8F4DBF9BE6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Final Presentation - RVA 2022-2023</a:t>
            </a:r>
          </a:p>
        </p:txBody>
      </p:sp>
      <p:pic>
        <p:nvPicPr>
          <p:cNvPr id="3" name="Record_2023-01-03-02-48-32 - Trim">
            <a:hlinkClick r:id="" action="ppaction://media"/>
            <a:extLst>
              <a:ext uri="{FF2B5EF4-FFF2-40B4-BE49-F238E27FC236}">
                <a16:creationId xmlns:a16="http://schemas.microsoft.com/office/drawing/2014/main" id="{6282830E-C195-038C-5AAD-B7785A42B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8276" y="1804203"/>
            <a:ext cx="5255741" cy="23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611</Words>
  <Application>Microsoft Office PowerPoint</Application>
  <PresentationFormat>Ecrã Panorâmico</PresentationFormat>
  <Paragraphs>144</Paragraphs>
  <Slides>17</Slides>
  <Notes>1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Hugo Ferreira</cp:lastModifiedBy>
  <cp:revision>46</cp:revision>
  <dcterms:created xsi:type="dcterms:W3CDTF">2019-11-05T20:34:05Z</dcterms:created>
  <dcterms:modified xsi:type="dcterms:W3CDTF">2023-01-04T00:13:36Z</dcterms:modified>
</cp:coreProperties>
</file>